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9" r:id="rId4"/>
    <p:sldId id="258" r:id="rId5"/>
    <p:sldId id="260" r:id="rId6"/>
    <p:sldId id="268" r:id="rId7"/>
    <p:sldId id="269" r:id="rId8"/>
    <p:sldId id="270" r:id="rId9"/>
    <p:sldId id="271" r:id="rId10"/>
    <p:sldId id="272" r:id="rId11"/>
    <p:sldId id="267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elle, Natacha" initials="BN" lastIdx="12" clrIdx="0"/>
  <p:cmAuthor id="2" name="garceage" initials="U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94638"/>
  </p:normalViewPr>
  <p:slideViewPr>
    <p:cSldViewPr>
      <p:cViewPr varScale="1">
        <p:scale>
          <a:sx n="105" d="100"/>
          <a:sy n="105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2FDC-7C7C-4445-A9D1-1DFFF407A3D5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E9C63-C4CC-498A-90BD-428454E843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36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E9C63-C4CC-498A-90BD-428454E8437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822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09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930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782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502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66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110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646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77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082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518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757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A540-60B6-4695-8639-0A280A9046A7}" type="datetimeFigureOut">
              <a:rPr lang="fr-CA" smtClean="0"/>
              <a:t>2026-06-03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5BD4-F155-4BC9-BA97-1B3852A5AFD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78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hyperlink" Target="https://doi.org/10.1111/j.2042-7174.2010.00070.x" TargetMode="Externa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hyperlink" Target="https://doi.org/10.3406/sosan.1999.1468" TargetMode="Externa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hyperlink" Target="https://doi.org/10.1016/j.ijnurstu.2017.11.002" TargetMode="Externa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reso_im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2" y="439789"/>
            <a:ext cx="548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 rot="10800000">
            <a:off x="0" y="2924944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717888-3A85-EAEA-C6D9-3E22ACFE1F83}"/>
              </a:ext>
            </a:extLst>
          </p:cNvPr>
          <p:cNvSpPr txBox="1"/>
          <p:nvPr/>
        </p:nvSpPr>
        <p:spPr>
          <a:xfrm>
            <a:off x="251520" y="3256651"/>
            <a:ext cx="85329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Aptos" panose="020B0004020202020204" pitchFamily="34" charset="0"/>
              </a:rPr>
              <a:t>La méthode d’analyse en groupe : une démarche pour mieux comprendre les enjeux de la collaboration intersectorielle dans l’accompagnement des personnes judiciarisées</a:t>
            </a:r>
          </a:p>
          <a:p>
            <a:endParaRPr lang="fr-CA" dirty="0">
              <a:latin typeface="Aptos" panose="020B0004020202020204" pitchFamily="34" charset="0"/>
            </a:endParaRPr>
          </a:p>
          <a:p>
            <a:r>
              <a:rPr lang="fr-CA" dirty="0">
                <a:latin typeface="Aptos" panose="020B0004020202020204" pitchFamily="34" charset="0"/>
              </a:rPr>
              <a:t>Bastien Quirion, Université d’Ottawa</a:t>
            </a:r>
          </a:p>
          <a:p>
            <a:r>
              <a:rPr lang="fr-CA" dirty="0">
                <a:latin typeface="Aptos" panose="020B0004020202020204" pitchFamily="34" charset="0"/>
              </a:rPr>
              <a:t>Sylvie Hamel, Université du Québec à Trois-Rivières</a:t>
            </a:r>
          </a:p>
          <a:p>
            <a:r>
              <a:rPr lang="fr-CA" dirty="0">
                <a:latin typeface="Aptos" panose="020B0004020202020204" pitchFamily="34" charset="0"/>
              </a:rPr>
              <a:t>Chantal Plourde, Université du Québec à Trois-Rivières</a:t>
            </a:r>
          </a:p>
          <a:p>
            <a:r>
              <a:rPr lang="fr-CA" dirty="0">
                <a:latin typeface="Aptos" panose="020B0004020202020204" pitchFamily="34" charset="0"/>
              </a:rPr>
              <a:t>Natacha Brunelle, Université du Québec à Trois-Rivières</a:t>
            </a:r>
          </a:p>
          <a:p>
            <a:endParaRPr lang="fr-CA" dirty="0">
              <a:latin typeface="Aptos" panose="020B0004020202020204" pitchFamily="34" charset="0"/>
            </a:endParaRPr>
          </a:p>
          <a:p>
            <a:r>
              <a:rPr lang="fr-CA" dirty="0">
                <a:latin typeface="Aptos" panose="020B0004020202020204" pitchFamily="34" charset="0"/>
              </a:rPr>
              <a:t>Agen, 05 mai 2026</a:t>
            </a:r>
          </a:p>
          <a:p>
            <a:r>
              <a:rPr lang="fr-CA" dirty="0">
                <a:latin typeface="Aptos" panose="020B0004020202020204" pitchFamily="34" charset="0"/>
              </a:rPr>
              <a:t>Colloque de l’AICLF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66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06D088-00E1-73E3-CCD0-91913BAA2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>
            <a:extLst>
              <a:ext uri="{FF2B5EF4-FFF2-40B4-BE49-F238E27FC236}">
                <a16:creationId xmlns:a16="http://schemas.microsoft.com/office/drawing/2014/main" id="{1D251CE0-C276-83BB-9918-3745FE0AAB1E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06A4EBC-3387-C72B-D3D1-B2FE591D52F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9BA257-8E07-92B1-6F9A-F1F4F6B409BB}"/>
                </a:ext>
              </a:extLst>
            </p:cNvPr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E06BD1F8-3E4A-6336-F63A-4D8198B5FCC8}"/>
                </a:ext>
              </a:extLst>
            </p:cNvPr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741EFD0-718C-932C-8217-00DA03DA118C}"/>
                </a:ext>
              </a:extLst>
            </p:cNvPr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B8A75F5-93FA-F227-290E-624DE40EDA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4C75351-BC10-9808-0ACB-FCEB6EC5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VALEUR DES RÉSULTATS OBTENUS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36770C-0431-FB97-2711-74659EBB2CDE}"/>
              </a:ext>
            </a:extLst>
          </p:cNvPr>
          <p:cNvSpPr txBox="1"/>
          <p:nvPr/>
        </p:nvSpPr>
        <p:spPr>
          <a:xfrm>
            <a:off x="678286" y="1095933"/>
            <a:ext cx="80174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La valeur des résultats obtenus n’est pas tant à chercher du côté des constats et des enjeux qui ont été identifiés par les participants, mais bien dans le </a:t>
            </a:r>
            <a:r>
              <a:rPr lang="fr-FR" b="1" dirty="0"/>
              <a:t>processus</a:t>
            </a:r>
            <a:r>
              <a:rPr lang="fr-FR" dirty="0"/>
              <a:t> par lequel les participants en sont venus à faire émerger ces connaissances.</a:t>
            </a:r>
          </a:p>
          <a:p>
            <a:endParaRPr lang="fr-FR" dirty="0"/>
          </a:p>
          <a:p>
            <a:r>
              <a:rPr lang="fr-FR" dirty="0"/>
              <a:t>Ce qui compte dans le MAG, ce n'est pas d'en arriver à une problématisation commune, mais bien de pouvoir participer à une démarche qui aura permis à ces intervenants d'</a:t>
            </a:r>
            <a:r>
              <a:rPr lang="fr-FR" b="1" dirty="0"/>
              <a:t>échanger</a:t>
            </a:r>
            <a:r>
              <a:rPr lang="fr-FR" dirty="0"/>
              <a:t> sur des enjeux communs.</a:t>
            </a:r>
          </a:p>
          <a:p>
            <a:endParaRPr lang="fr-FR" dirty="0"/>
          </a:p>
          <a:p>
            <a:r>
              <a:rPr lang="fr-FR" dirty="0"/>
              <a:t>Comme pour la collaboration, la MAG doit être comprise comme une procédure </a:t>
            </a:r>
            <a:r>
              <a:rPr lang="fr-FR" b="1" dirty="0"/>
              <a:t>organique </a:t>
            </a:r>
            <a:r>
              <a:rPr lang="fr-FR" dirty="0"/>
              <a:t>et </a:t>
            </a:r>
            <a:r>
              <a:rPr lang="fr-FR" b="1" dirty="0"/>
              <a:t>relationnelle</a:t>
            </a:r>
            <a:r>
              <a:rPr lang="fr-FR" dirty="0"/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29AC9A-97F0-E19F-28BB-B7700EF6926D}"/>
              </a:ext>
            </a:extLst>
          </p:cNvPr>
          <p:cNvSpPr txBox="1"/>
          <p:nvPr/>
        </p:nvSpPr>
        <p:spPr>
          <a:xfrm>
            <a:off x="2136443" y="4792442"/>
            <a:ext cx="5544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Aptos" panose="020B0004020202020204" pitchFamily="34" charset="0"/>
              </a:rPr>
              <a:t>Ne peuvent prétendre à la validité que les normes qui sont acceptées par toutes les personnes concernées en tant qu'elles participent à une discussion pratique </a:t>
            </a:r>
            <a:r>
              <a:rPr lang="fr-FR" dirty="0">
                <a:latin typeface="Aptos" panose="020B0004020202020204" pitchFamily="34" charset="0"/>
              </a:rPr>
              <a:t>(Habermas,  1996; p.114).</a:t>
            </a:r>
          </a:p>
        </p:txBody>
      </p:sp>
    </p:spTree>
    <p:extLst>
      <p:ext uri="{BB962C8B-B14F-4D97-AF65-F5344CB8AC3E}">
        <p14:creationId xmlns:p14="http://schemas.microsoft.com/office/powerpoint/2010/main" val="36556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10ABA-0330-4537-6B0D-662721F5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>
            <a:extLst>
              <a:ext uri="{FF2B5EF4-FFF2-40B4-BE49-F238E27FC236}">
                <a16:creationId xmlns:a16="http://schemas.microsoft.com/office/drawing/2014/main" id="{BC577ABD-CE17-BF36-A8EC-68DC280E1B2F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59948D8-EADF-EE84-9E85-CF910F61379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E82ABF-1933-CE04-B6F9-240A8C8F79F7}"/>
                </a:ext>
              </a:extLst>
            </p:cNvPr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0EEE73F7-347B-D892-D9BB-36E12A6071DB}"/>
                </a:ext>
              </a:extLst>
            </p:cNvPr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DA46A2C-A72F-F5E9-E6A7-FE1CD3831AA7}"/>
                </a:ext>
              </a:extLst>
            </p:cNvPr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F365F4D-F4AD-34F6-1177-AFAB7D3E12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A8A5C8-6D1E-1AFA-D701-812C84389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ACTIVITÉ SUPPLÉMENTAIRE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6CBBBF-9742-1997-F1ED-8589532F13AD}"/>
              </a:ext>
            </a:extLst>
          </p:cNvPr>
          <p:cNvSpPr txBox="1"/>
          <p:nvPr/>
        </p:nvSpPr>
        <p:spPr>
          <a:xfrm>
            <a:off x="474035" y="1656458"/>
            <a:ext cx="7776863" cy="3946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s'inspirant des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discussions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menées et des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utilisés dans le cadre de la MAG, différents objets ont été choisis du fait qu'ils pouvaient représenter des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enjeux propres à l'intervention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Ces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objets symboliques 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 été mis à la disposition des participants pour ensuite leur demander de choisir ceux qui étaient, à leur avis, les plus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représentatifs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travail des intervenants 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auprès des personnes judiciarisées.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Après avoir présenté, à tour de rôle, les différents objets symboliques retenus, on a demandé aux participants de créer une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œuvre collective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dans laquelle ils devaient intégrer ces objets.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Cet exercice a conduit à la création d'une </a:t>
            </a:r>
            <a:r>
              <a:rPr lang="fr-C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sculpture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(installation) que les participants ont intitulée « la personne judiciarisée au cœur du système »</a:t>
            </a:r>
          </a:p>
        </p:txBody>
      </p:sp>
    </p:spTree>
    <p:extLst>
      <p:ext uri="{BB962C8B-B14F-4D97-AF65-F5344CB8AC3E}">
        <p14:creationId xmlns:p14="http://schemas.microsoft.com/office/powerpoint/2010/main" val="426890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ŒUVRE COLLECTIVE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911DD-F306-B523-5AE8-40053E0FF1FA}"/>
              </a:ext>
            </a:extLst>
          </p:cNvPr>
          <p:cNvSpPr txBox="1"/>
          <p:nvPr/>
        </p:nvSpPr>
        <p:spPr>
          <a:xfrm>
            <a:off x="474035" y="1656458"/>
            <a:ext cx="7776863" cy="1575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fr-CA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F61A63-133F-5464-B40F-0644DB5EF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3" y="983477"/>
            <a:ext cx="9139264" cy="5775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97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294" y="587087"/>
            <a:ext cx="8369671" cy="82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APPRENTISSAGE ORGANISATIONNEL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911DD-F306-B523-5AE8-40053E0FF1FA}"/>
              </a:ext>
            </a:extLst>
          </p:cNvPr>
          <p:cNvSpPr txBox="1"/>
          <p:nvPr/>
        </p:nvSpPr>
        <p:spPr>
          <a:xfrm>
            <a:off x="448294" y="1890479"/>
            <a:ext cx="7776863" cy="415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Cette expérience rejoint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d’autres projets intégrant aussi des </a:t>
            </a:r>
            <a:r>
              <a:rPr lang="fr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méthodes créatives et participatives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comme moyen de favoriser le processus d’</a:t>
            </a:r>
            <a:r>
              <a:rPr lang="fr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apprentissage organisationnel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(Bryan et </a:t>
            </a:r>
            <a:r>
              <a:rPr lang="fr-CA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Marvins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2006; Pink, 2006).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Dessin collectif pour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comprendre le rôle des émotions dans le</a:t>
            </a:r>
            <a:r>
              <a:rPr lang="fr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processus de changements organisationnels (</a:t>
            </a:r>
            <a:r>
              <a:rPr lang="fr-CA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Barner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, 2007).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pproche narrative du dessin dans une recherche sur l’expérience subjective des </a:t>
            </a:r>
            <a:r>
              <a:rPr lang="fr-CA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sagers d’un espace physique (</a:t>
            </a:r>
            <a:r>
              <a:rPr lang="fr-CA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Höykinpuro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</a:t>
            </a:r>
            <a:r>
              <a:rPr lang="fr-CA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Ropo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, 2014).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essin </a:t>
            </a:r>
            <a:r>
              <a:rPr lang="fr-CA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utilisé comme moyen d’aiguiser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réflexivité des participants sur  l’évolution de la collaboration interprofessionnelle dans leur équipe de travail (Renaud </a:t>
            </a:r>
            <a:r>
              <a:rPr lang="fr-CA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2020).</a:t>
            </a:r>
            <a:endParaRPr lang="fr-C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2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294" y="587087"/>
            <a:ext cx="8369671" cy="82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RETOMBÉES DE CETTE DÉMARCHE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911DD-F306-B523-5AE8-40053E0FF1FA}"/>
              </a:ext>
            </a:extLst>
          </p:cNvPr>
          <p:cNvSpPr txBox="1"/>
          <p:nvPr/>
        </p:nvSpPr>
        <p:spPr>
          <a:xfrm>
            <a:off x="990584" y="1583450"/>
            <a:ext cx="7776863" cy="5204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'analyse en groupe nous a donné des résultats intéressants pour mieux comprendre les enjeux relatifs à l'accompagnement des personnes judiciarisées.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Mais la démarche a aussi permis de susciter chez les participants l'envie de s'engager plus à fond dans des </a:t>
            </a: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activités de collaboration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retombées d'un dispositif méthodologique comme la MAG ne se mesurent pas seulement à la richesse des résultats d'analyse obtenus, mais aussi (et surtout) par le </a:t>
            </a: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d'engagement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cette démarche collaborative peut susciter.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 qui compte, ce ne sont plus seulement les données recueillies, mais bien souvent la </a:t>
            </a: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procédure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à travers laquelle </a:t>
            </a:r>
            <a:r>
              <a:rPr lang="fr-CA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arrive à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ces résultats</a:t>
            </a:r>
            <a:r>
              <a:rPr lang="fr-CA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fr-C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8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294" y="587087"/>
            <a:ext cx="8369671" cy="82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RÉFÉRENCES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911DD-F306-B523-5AE8-40053E0FF1FA}"/>
              </a:ext>
            </a:extLst>
          </p:cNvPr>
          <p:cNvSpPr txBox="1"/>
          <p:nvPr/>
        </p:nvSpPr>
        <p:spPr>
          <a:xfrm>
            <a:off x="466130" y="1612983"/>
            <a:ext cx="7776863" cy="466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Barner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(2007). The dark tower. Using visual metaphors to facilitate emotional expression during organizational change. </a:t>
            </a:r>
            <a:r>
              <a:rPr lang="en-US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Organizational </a:t>
            </a:r>
            <a:r>
              <a:rPr lang="fr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Management, 21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120-137.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Brochu, S., Landry, M., Bertrand, K., Brunelle, N. et Patenaude, C. (2014). </a:t>
            </a:r>
            <a:r>
              <a:rPr lang="fr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 la croisée des chemins : trajectoires addictives et trajectoires de services, la perspective des personnes toxicomanes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Presses de l’Université Laval.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Brunelle, N., Carpentier, J., Hamel, S., F.-Dufour, I., et Gadbois, J. (2019).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Favoring Crime Desistance and Social (Re)integration of Offenders Through Intersectoral Partnerships. Dans A.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Balloni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R. Seme (Eds), Trends and Issues in Crime Prevention, Rehabilitation, and Victim Support (p. 330-347). IGI Global.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Bryans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 et </a:t>
            </a:r>
            <a:r>
              <a:rPr lang="fr-C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Mavin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 (2006).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Visual images : A technique to surface conceptions of research and researchers. </a:t>
            </a:r>
            <a:r>
              <a:rPr lang="en-US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Qualitative Research in Organizations and Management : An International Journal, 1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113-128.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D’Amour D., </a:t>
            </a:r>
            <a:r>
              <a:rPr lang="fr-C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Sicotte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et Lévy, R. (1999). L’action collective au sein d’équipes interprofessionnelles dans les services de santé. </a:t>
            </a:r>
            <a:r>
              <a:rPr lang="fr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Sciences 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fr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ociales et Santé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67-94. </a:t>
            </a:r>
            <a:r>
              <a:rPr lang="fr-CA" sz="12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https://doi.org/10.3406/sosan.1999.1468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Dey, R. M., de Vries, M. J. et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Bosnic-Anticevich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(2011). </a:t>
            </a:r>
            <a:r>
              <a:rPr lang="en-US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 in chronic care: unpacking the relationship of pharmacists and general medical practitioners in primary care. </a:t>
            </a:r>
            <a:r>
              <a:rPr lang="en-US" sz="1200" i="1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Pharmacy Practice</a:t>
            </a:r>
            <a:r>
              <a:rPr lang="en-US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21-29.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https://doi.org/10.1111/j.2042-7174.2010.00070.x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Dooren van, K.,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Claudio, </a:t>
            </a:r>
            <a:r>
              <a: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Kinner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S.A., et 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Williams,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M.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(2011).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Beyond Reintegration: A Framework for Understanding Ex‐prisoner Health. </a:t>
            </a:r>
            <a:r>
              <a:rPr lang="en-US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Prisoner Health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7(4), 26-36.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Franssen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Van Campenhoudt, L. et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Degraef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 (2014). La méthode d’analyse en groupe : Coproduction, restitution et répercussion des savoirs. </a:t>
            </a:r>
            <a:r>
              <a:rPr lang="fr-CA" sz="1200" i="1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Sociologies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1-18.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3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294" y="587087"/>
            <a:ext cx="8369671" cy="82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RÉFÉRENCES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911DD-F306-B523-5AE8-40053E0FF1FA}"/>
              </a:ext>
            </a:extLst>
          </p:cNvPr>
          <p:cNvSpPr txBox="1"/>
          <p:nvPr/>
        </p:nvSpPr>
        <p:spPr>
          <a:xfrm>
            <a:off x="539552" y="1632108"/>
            <a:ext cx="7776863" cy="466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Gray, B. et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Purdy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(2018). Collabora2ng for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Future : Mul2stakeholder Partnerships for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Oxford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Habermas, J. (1996).  </a:t>
            </a:r>
            <a:r>
              <a:rPr lang="fr-CA" sz="1200" i="1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Morale et Communication</a:t>
            </a:r>
            <a:r>
              <a:rPr lang="fr-CA" sz="1200" i="1" kern="100" dirty="0">
                <a:solidFill>
                  <a:srgbClr val="222222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Consciences morale et activité communicationnelle</a:t>
            </a:r>
            <a:r>
              <a:rPr lang="fr-CA" sz="1200" kern="100" dirty="0">
                <a:solidFill>
                  <a:srgbClr val="222222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Paris : Éditions du Cerf.</a:t>
            </a:r>
            <a:endParaRPr lang="fr-CA" sz="1200" kern="100" dirty="0">
              <a:solidFill>
                <a:srgbClr val="222222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Höykinpuro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 et </a:t>
            </a:r>
            <a:r>
              <a:rPr lang="fr-CA" sz="1200" kern="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Ropo</a:t>
            </a:r>
            <a:r>
              <a:rPr lang="fr-CA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(2014). </a:t>
            </a:r>
            <a:r>
              <a:rPr lang="en-US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 narratives on organizational space. </a:t>
            </a:r>
            <a:r>
              <a:rPr lang="en-US" sz="1200" i="1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Organizational Change Management, 27</a:t>
            </a:r>
            <a:r>
              <a:rPr lang="en-US" sz="1200" kern="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(5), 780-792.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Karam, M., Brault, I., Van </a:t>
            </a:r>
            <a:r>
              <a:rPr lang="fr-CA" sz="12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Durme</a:t>
            </a: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 et Macq, J. (2018). 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Comparing interprofessional and interorganizational collaboration in healthcare: A systematic review of the qualitative research. </a:t>
            </a:r>
            <a:r>
              <a:rPr lang="en-US" sz="12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journal of nursing studies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70-83.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u="sng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https://doi.org/10.1016/j.ijnurstu.2017.11.002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Larm</a:t>
            </a: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fr-CA" sz="12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Hodgins</a:t>
            </a: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fr-CA" sz="1200" kern="1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Tengström</a:t>
            </a: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et Larsson, A. (2010). 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Trajectories of resilience over 25 years of individuals who as adolescents consulted for substance misuse and matched comparison group.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Addic2on Research Report, 105(7), 1216-1225. Doi : 101111/j.1360-0443.2010.02914.xad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Marion, É. (2018). </a:t>
            </a:r>
            <a:r>
              <a:rPr lang="fr-CA" sz="12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Construire la collaboration intersectorielle pour favoriser la réussite scolaire des jeunes en situation de placement: naviguer entre problématisations et controverses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[Thèse de doctorat]. </a:t>
            </a: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École nationale d'administration publique.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Pineau-Villeneuve, C., Laurier, C., Fredette, C. et Guay, J.P. (2015). La prise de risque chez les jeunes contrevenants montré</a:t>
            </a:r>
            <a:r>
              <a:rPr lang="fr-C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alais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: une é</a:t>
            </a:r>
            <a:r>
              <a:rPr lang="pt-P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tude comparative. </a:t>
            </a:r>
            <a:r>
              <a:rPr lang="pt-P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Drogues, Sant</a:t>
            </a:r>
            <a:r>
              <a:rPr lang="en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</a:t>
            </a:r>
            <a:r>
              <a:rPr lang="nl-NL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Soci</a:t>
            </a:r>
            <a:r>
              <a:rPr lang="en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CA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 (1), 111-131.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Pink, S. (2006). The future of visual anthropology : Engaging the senses. 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London : Routledge.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CA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6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8294" y="587087"/>
            <a:ext cx="8369671" cy="82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RÉFÉRENCES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911DD-F306-B523-5AE8-40053E0FF1FA}"/>
              </a:ext>
            </a:extLst>
          </p:cNvPr>
          <p:cNvSpPr txBox="1"/>
          <p:nvPr/>
        </p:nvSpPr>
        <p:spPr>
          <a:xfrm>
            <a:off x="474035" y="1656458"/>
            <a:ext cx="7776863" cy="2369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Renaud, G., Comeau-Vallée, M. et Rouleau, L. (2020). Donner à voir les facettes invisibles des organisations : l’apport du dessin en sciences de la gestion. Recherches Qualitatives, 25, 56-73.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Seaton, C. L., Holm, N.,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Bottorff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L., Jones-Bricker, M.,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Errey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Caperchione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M.,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Lamont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Johnson, S.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et Healy,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(2018).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Factors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impact the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success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interorganizational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promotion collaborations: a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scoping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American Journal of 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Promotion, 32(4), 1095-1109. https://</a:t>
            </a:r>
            <a:r>
              <a:rPr lang="fr-FR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/10.1177/0890117117710875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Tremblay, J., Brunelle, N. et Blanchette-Martin, N. (2007). Portrait des activités délinquantes et de l’usage de substances psychoactives chez les jeunes consultant en centre de réadaptation pour personnes alcooliques et toxicomanes. 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Criminologie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40 (1), 79-104.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Campenhoudt, L., Chaumont, J.M. et </a:t>
            </a:r>
            <a:r>
              <a:rPr lang="fr-C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Franssen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 (2005). La méthode d’analyse en groupe: Applications aux phénomènes sociaux. Paris, FR : Dunod.</a:t>
            </a:r>
          </a:p>
        </p:txBody>
      </p:sp>
    </p:spTree>
    <p:extLst>
      <p:ext uri="{BB962C8B-B14F-4D97-AF65-F5344CB8AC3E}">
        <p14:creationId xmlns:p14="http://schemas.microsoft.com/office/powerpoint/2010/main" val="49595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 : en arc 47">
            <a:extLst>
              <a:ext uri="{FF2B5EF4-FFF2-40B4-BE49-F238E27FC236}">
                <a16:creationId xmlns:a16="http://schemas.microsoft.com/office/drawing/2014/main" id="{BDDDD50F-062A-4D15-9341-84EE9C6F86F9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519922" y="1750777"/>
            <a:ext cx="2057400" cy="2703866"/>
          </a:xfrm>
          <a:prstGeom prst="curvedConnector2">
            <a:avLst/>
          </a:prstGeom>
          <a:ln w="88900">
            <a:gradFill>
              <a:gsLst>
                <a:gs pos="0">
                  <a:schemeClr val="bg1">
                    <a:lumMod val="85000"/>
                    <a:lumOff val="1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rc 54">
            <a:extLst>
              <a:ext uri="{FF2B5EF4-FFF2-40B4-BE49-F238E27FC236}">
                <a16:creationId xmlns:a16="http://schemas.microsoft.com/office/drawing/2014/main" id="{566348AC-DA76-41AA-A1AD-7FE44983C8EE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>
            <a:off x="4575137" y="1750777"/>
            <a:ext cx="2057400" cy="2703866"/>
          </a:xfrm>
          <a:prstGeom prst="curvedConnector2">
            <a:avLst/>
          </a:prstGeom>
          <a:ln w="88900">
            <a:gradFill>
              <a:gsLst>
                <a:gs pos="0">
                  <a:schemeClr val="bg1">
                    <a:lumMod val="85000"/>
                    <a:lumOff val="1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59FEE387-54A0-4BF9-9020-C0A04273FF0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02407" y="2316496"/>
            <a:ext cx="2327188" cy="1400175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CFA57-68DF-4FA8-AC3F-54D148C8F9F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4927" y="1284704"/>
            <a:ext cx="2040759" cy="10182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A" b="1" dirty="0">
                <a:solidFill>
                  <a:schemeClr val="tx1"/>
                </a:solidFill>
              </a:rPr>
              <a:t>Jeunes judiciarisés </a:t>
            </a:r>
          </a:p>
          <a:p>
            <a:pPr algn="r"/>
            <a:r>
              <a:rPr lang="fr-CA" b="1" dirty="0">
                <a:solidFill>
                  <a:schemeClr val="tx1"/>
                </a:solidFill>
              </a:rPr>
              <a:t>16-35 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5F8C43-6F3F-42B7-B71D-923733B34A8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97269" y="1373588"/>
            <a:ext cx="1703843" cy="9105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tx1"/>
                </a:solidFill>
              </a:rPr>
              <a:t>Intervenants /</a:t>
            </a:r>
          </a:p>
          <a:p>
            <a:r>
              <a:rPr lang="fr-CA" b="1" dirty="0">
                <a:solidFill>
                  <a:schemeClr val="tx1"/>
                </a:solidFill>
              </a:rPr>
              <a:t>Prestataires de services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2543320-D7C3-4415-95E0-31752133FA0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75503" y="2126751"/>
            <a:ext cx="2768110" cy="1685568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500" b="1" u="sng" dirty="0"/>
              <a:t>AXE 3</a:t>
            </a:r>
          </a:p>
          <a:p>
            <a:pPr algn="ctr"/>
            <a:endParaRPr lang="fr-CA" sz="1200" b="1" dirty="0">
              <a:solidFill>
                <a:srgbClr val="49B553"/>
              </a:solidFill>
            </a:endParaRPr>
          </a:p>
          <a:p>
            <a:pPr algn="ctr"/>
            <a:r>
              <a:rPr lang="fr-CA" b="1" dirty="0"/>
              <a:t>Projet pilote </a:t>
            </a:r>
          </a:p>
          <a:p>
            <a:pPr algn="ctr"/>
            <a:r>
              <a:rPr lang="fr-CA" b="1" dirty="0"/>
              <a:t>d’actions intersectorielles</a:t>
            </a:r>
          </a:p>
          <a:p>
            <a:pPr algn="ctr"/>
            <a:r>
              <a:rPr lang="fr-CA" sz="1200" b="1" dirty="0"/>
              <a:t>- Régions CN / MTL / MCQ -</a:t>
            </a:r>
          </a:p>
          <a:p>
            <a:pPr algn="ctr"/>
            <a:endParaRPr lang="fr-CA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D33EA5-D825-4957-97E7-0CF3B7A972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38313" y="3580621"/>
            <a:ext cx="2483106" cy="842784"/>
          </a:xfrm>
          <a:prstGeom prst="roundRect">
            <a:avLst/>
          </a:prstGeom>
          <a:solidFill>
            <a:schemeClr val="bg2">
              <a:lumMod val="50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CO-CONSTRUCTION</a:t>
            </a:r>
          </a:p>
          <a:p>
            <a:pPr algn="ctr"/>
            <a:r>
              <a:rPr lang="fr-CA" sz="1050" dirty="0"/>
              <a:t>(Exploration collective de </a:t>
            </a:r>
          </a:p>
          <a:p>
            <a:pPr algn="ctr"/>
            <a:r>
              <a:rPr lang="fr-CA" sz="1050" dirty="0"/>
              <a:t>solutions concrètes)</a:t>
            </a:r>
          </a:p>
          <a:p>
            <a:pPr algn="ctr"/>
            <a:r>
              <a:rPr lang="fr-CA" sz="1050" dirty="0"/>
              <a:t>- Méthode d’analyse de groupe (MAG) -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C6B920-045A-493F-85F2-4495AC3F07E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763448" y="2340648"/>
            <a:ext cx="2092378" cy="1072634"/>
          </a:xfrm>
          <a:prstGeom prst="roundRect">
            <a:avLst/>
          </a:prstGeom>
          <a:solidFill>
            <a:schemeClr val="accent3">
              <a:alpha val="69804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CA" sz="1200" b="1" dirty="0"/>
              <a:t>ÉTAT DES LIEUX</a:t>
            </a:r>
          </a:p>
          <a:p>
            <a:pPr algn="ctr"/>
            <a:r>
              <a:rPr lang="fr-CA" sz="1050" dirty="0"/>
              <a:t>- Analyse de réseau -</a:t>
            </a:r>
            <a:endParaRPr lang="fr-CA" sz="1350" b="1" dirty="0"/>
          </a:p>
          <a:p>
            <a:pPr algn="ctr"/>
            <a:r>
              <a:rPr lang="fr-CA" sz="1200" b="1" dirty="0"/>
              <a:t>OPINIONS</a:t>
            </a:r>
          </a:p>
          <a:p>
            <a:pPr algn="ctr"/>
            <a:r>
              <a:rPr lang="fr-CA" sz="1200" dirty="0"/>
              <a:t>- Cartographie conceptuelle -</a:t>
            </a:r>
          </a:p>
          <a:p>
            <a:pPr algn="ctr"/>
            <a:r>
              <a:rPr lang="fr-CA" sz="1050" dirty="0"/>
              <a:t>- Focus groups -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51737D3-A55D-4E67-B446-2E28C1AD118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5233" y="1552480"/>
            <a:ext cx="1410069" cy="510778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A" sz="1200" b="1" dirty="0">
                <a:solidFill>
                  <a:schemeClr val="accent3">
                    <a:lumMod val="75000"/>
                  </a:schemeClr>
                </a:solidFill>
              </a:rPr>
              <a:t>MULTI</a:t>
            </a:r>
          </a:p>
          <a:p>
            <a:r>
              <a:rPr lang="fr-CA" sz="1200" b="1" dirty="0">
                <a:solidFill>
                  <a:schemeClr val="accent3">
                    <a:lumMod val="75000"/>
                  </a:schemeClr>
                </a:solidFill>
              </a:rPr>
              <a:t>PROBLÉMATIQUES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316941A-1286-4C6A-9B36-ACEF5E296FB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016146" y="1549902"/>
            <a:ext cx="1325286" cy="510778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CA" sz="1200" b="1" dirty="0">
                <a:solidFill>
                  <a:schemeClr val="accent3">
                    <a:lumMod val="75000"/>
                  </a:schemeClr>
                </a:solidFill>
              </a:rPr>
              <a:t>RÉSEAUX DE </a:t>
            </a:r>
          </a:p>
          <a:p>
            <a:pPr algn="r"/>
            <a:r>
              <a:rPr lang="fr-CA" sz="1200" b="1" dirty="0">
                <a:solidFill>
                  <a:schemeClr val="accent3">
                    <a:lumMod val="75000"/>
                  </a:schemeClr>
                </a:solidFill>
              </a:rPr>
              <a:t>COLLABORATION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AA7A32A-423B-42AC-93C8-E922C1F88B5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97219" y="2302994"/>
            <a:ext cx="1985655" cy="868323"/>
          </a:xfrm>
          <a:prstGeom prst="roundRect">
            <a:avLst/>
          </a:prstGeom>
          <a:solidFill>
            <a:schemeClr val="accent3">
              <a:alpha val="69804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49B553"/>
                </a:solidFill>
              </a:defRPr>
            </a:lvl1pPr>
          </a:lstStyle>
          <a:p>
            <a:r>
              <a:rPr lang="fr-CA" sz="1200" dirty="0">
                <a:solidFill>
                  <a:schemeClr val="tx1"/>
                </a:solidFill>
              </a:rPr>
              <a:t>EXPÉRIENCES ET</a:t>
            </a:r>
          </a:p>
          <a:p>
            <a:r>
              <a:rPr lang="fr-CA" sz="1200" dirty="0">
                <a:solidFill>
                  <a:schemeClr val="tx1"/>
                </a:solidFill>
              </a:rPr>
              <a:t>PERCEPTIONS</a:t>
            </a:r>
          </a:p>
          <a:p>
            <a:r>
              <a:rPr lang="fr-CA" sz="1050" b="0" dirty="0">
                <a:solidFill>
                  <a:schemeClr val="tx1"/>
                </a:solidFill>
              </a:rPr>
              <a:t>(Parcours, situations, services)</a:t>
            </a:r>
          </a:p>
          <a:p>
            <a:r>
              <a:rPr lang="fr-CA" sz="1050" b="0" dirty="0">
                <a:solidFill>
                  <a:schemeClr val="tx1"/>
                </a:solidFill>
              </a:rPr>
              <a:t>- Entretiens qualitatifs -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4AF0B4-7B92-44C6-B272-ED38E09B186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014394" y="1060347"/>
            <a:ext cx="643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500" b="1" u="sng" dirty="0"/>
              <a:t>AXE 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E82AC7A-C9F0-4D66-9DBF-FB31C4B5249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044045" y="1102735"/>
            <a:ext cx="6431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500" b="1" u="sng" dirty="0"/>
              <a:t>AXE 2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1146AD6-6DFB-45FF-B3ED-3B5F3FBA3926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2367977" y="1549903"/>
            <a:ext cx="0" cy="55790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205DDEF-471D-4FA9-BFC5-9979796F8DAA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7369356" y="1551905"/>
            <a:ext cx="0" cy="5559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c 1">
            <a:extLst>
              <a:ext uri="{FF2B5EF4-FFF2-40B4-BE49-F238E27FC236}">
                <a16:creationId xmlns:a16="http://schemas.microsoft.com/office/drawing/2014/main" id="{64AC8DBD-B5D6-40A8-BC44-C1FB2C4D1394}"/>
              </a:ext>
            </a:extLst>
          </p:cNvPr>
          <p:cNvSpPr/>
          <p:nvPr/>
        </p:nvSpPr>
        <p:spPr>
          <a:xfrm rot="18900000">
            <a:off x="1930034" y="1214599"/>
            <a:ext cx="5638263" cy="5791031"/>
          </a:xfrm>
          <a:prstGeom prst="arc">
            <a:avLst>
              <a:gd name="adj1" fmla="val 17290033"/>
              <a:gd name="adj2" fmla="val 20345130"/>
            </a:avLst>
          </a:prstGeom>
          <a:ln w="38100">
            <a:solidFill>
              <a:schemeClr val="accent3">
                <a:lumMod val="75000"/>
                <a:alpha val="50000"/>
              </a:schemeClr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1350" dirty="0">
              <a:solidFill>
                <a:schemeClr val="accent3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007108B-84A6-E038-9CA5-1F23F99A91ED}"/>
              </a:ext>
            </a:extLst>
          </p:cNvPr>
          <p:cNvSpPr/>
          <p:nvPr/>
        </p:nvSpPr>
        <p:spPr>
          <a:xfrm>
            <a:off x="2701924" y="4873392"/>
            <a:ext cx="3750795" cy="14294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BUT</a:t>
            </a:r>
          </a:p>
          <a:p>
            <a:pPr algn="ctr"/>
            <a:r>
              <a:rPr lang="fr-CA" b="1" dirty="0">
                <a:solidFill>
                  <a:schemeClr val="tx1"/>
                </a:solidFill>
              </a:rPr>
              <a:t>Favoriser</a:t>
            </a:r>
            <a:r>
              <a:rPr lang="fr-CA" dirty="0">
                <a:solidFill>
                  <a:schemeClr val="tx1"/>
                </a:solidFill>
              </a:rPr>
              <a:t> le désistement de la délinquance des jeunes judiciarisés ainsi que leur (ré)intégration sociocommunautaire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CFA379F-FF2F-8F43-1E7E-68AFDE429950}"/>
              </a:ext>
            </a:extLst>
          </p:cNvPr>
          <p:cNvSpPr txBox="1"/>
          <p:nvPr/>
        </p:nvSpPr>
        <p:spPr>
          <a:xfrm>
            <a:off x="971600" y="389307"/>
            <a:ext cx="702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Programme de recherche en partenariat (RÉ)SO 16-35</a:t>
            </a:r>
          </a:p>
        </p:txBody>
      </p:sp>
    </p:spTree>
    <p:extLst>
      <p:ext uri="{BB962C8B-B14F-4D97-AF65-F5344CB8AC3E}">
        <p14:creationId xmlns:p14="http://schemas.microsoft.com/office/powerpoint/2010/main" val="159808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PROBLÉMATIQUE COMPLEXE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4911DD-F306-B523-5AE8-40053E0FF1FA}"/>
              </a:ext>
            </a:extLst>
          </p:cNvPr>
          <p:cNvSpPr txBox="1"/>
          <p:nvPr/>
        </p:nvSpPr>
        <p:spPr>
          <a:xfrm>
            <a:off x="719439" y="1729605"/>
            <a:ext cx="7884995" cy="4541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CA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Difficultés multiples</a:t>
            </a:r>
            <a:endParaRPr lang="fr-C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CA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Pineau-Villeneuve </a:t>
            </a:r>
            <a:r>
              <a:rPr lang="fr-CA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2015; Tremblay </a:t>
            </a:r>
            <a:r>
              <a:rPr lang="fr-CA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2007)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6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Vulnérabilité</a:t>
            </a:r>
            <a:r>
              <a:rPr lang="fr-CA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fr-CA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Dooren</a:t>
            </a:r>
            <a:r>
              <a:rPr lang="fr-CA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20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Complexité des trajectoires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(Brunelle </a:t>
            </a:r>
            <a:r>
              <a:rPr lang="fr-CA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2019)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C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Appel à une plus grande flexibilité et </a:t>
            </a:r>
          </a:p>
          <a:p>
            <a:pPr algn="ctr">
              <a:lnSpc>
                <a:spcPct val="107000"/>
              </a:lnSpc>
            </a:pPr>
            <a:r>
              <a:rPr lang="fr-CA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intégration des services </a:t>
            </a:r>
          </a:p>
          <a:p>
            <a:pPr algn="ctr">
              <a:lnSpc>
                <a:spcPct val="107000"/>
              </a:lnSpc>
            </a:pP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(Brochu </a:t>
            </a:r>
            <a:r>
              <a:rPr lang="fr-CA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2014; </a:t>
            </a:r>
            <a:r>
              <a:rPr lang="fr-CA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Larm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èche vers le bas 2">
            <a:extLst>
              <a:ext uri="{FF2B5EF4-FFF2-40B4-BE49-F238E27FC236}">
                <a16:creationId xmlns:a16="http://schemas.microsoft.com/office/drawing/2014/main" id="{C9C4AD93-FBD7-A390-7520-88B52DAC1EED}"/>
              </a:ext>
            </a:extLst>
          </p:cNvPr>
          <p:cNvSpPr/>
          <p:nvPr/>
        </p:nvSpPr>
        <p:spPr>
          <a:xfrm>
            <a:off x="4319972" y="2566268"/>
            <a:ext cx="432048" cy="36004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A4999592-A7CD-528D-39FF-AF09BDD32531}"/>
              </a:ext>
            </a:extLst>
          </p:cNvPr>
          <p:cNvSpPr/>
          <p:nvPr/>
        </p:nvSpPr>
        <p:spPr>
          <a:xfrm>
            <a:off x="4337740" y="3429000"/>
            <a:ext cx="432048" cy="36004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39DFAEDB-C09D-8466-A0B6-3FD906060EBF}"/>
              </a:ext>
            </a:extLst>
          </p:cNvPr>
          <p:cNvSpPr/>
          <p:nvPr/>
        </p:nvSpPr>
        <p:spPr>
          <a:xfrm>
            <a:off x="4355976" y="4188974"/>
            <a:ext cx="432048" cy="36004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03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551754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SOLUTION COMPLEXE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E44B24-4AA4-6664-02AE-15CC6A736B77}"/>
              </a:ext>
            </a:extLst>
          </p:cNvPr>
          <p:cNvSpPr txBox="1"/>
          <p:nvPr/>
        </p:nvSpPr>
        <p:spPr>
          <a:xfrm>
            <a:off x="560892" y="3346347"/>
            <a:ext cx="4500631" cy="2702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Facteurs facilitants 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fr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Vision et valeurs communes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(Dey </a:t>
            </a:r>
            <a:r>
              <a:rPr lang="fr-CA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fr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(Karam </a:t>
            </a:r>
            <a:r>
              <a:rPr lang="fr-CA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2018)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fr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Engagement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(Seaton </a:t>
            </a:r>
            <a:r>
              <a:rPr lang="fr-CA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2018)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fr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Confiance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(Karam </a:t>
            </a:r>
            <a:r>
              <a:rPr lang="fr-CA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2018)</a:t>
            </a:r>
            <a:endParaRPr lang="fr-CA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fr-CA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Ouverture 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(Gray et </a:t>
            </a:r>
            <a:r>
              <a:rPr lang="fr-CA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Purdy</a:t>
            </a:r>
            <a:r>
              <a:rPr lang="fr-CA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2018)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8C660C-BCAA-66C2-1F3C-24251CAE5F5E}"/>
              </a:ext>
            </a:extLst>
          </p:cNvPr>
          <p:cNvSpPr txBox="1"/>
          <p:nvPr/>
        </p:nvSpPr>
        <p:spPr>
          <a:xfrm>
            <a:off x="1032883" y="1410333"/>
            <a:ext cx="7992888" cy="183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Qu’est-ce que la collaboration 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collaboration apparaît comme étant un processus dans lequel</a:t>
            </a:r>
            <a:r>
              <a:rPr lang="fr-CA" sz="16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acteurs intéressés et/ou interdépendants partagent des ressources,</a:t>
            </a:r>
            <a:r>
              <a:rPr lang="fr-CA" sz="16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négocient et interagissent, créent des structures et des règles plus ou moins</a:t>
            </a:r>
            <a:r>
              <a:rPr lang="fr-CA" sz="16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formelles, produisent des actions, et ce, afin de résoudre un problème ou</a:t>
            </a:r>
            <a:r>
              <a:rPr lang="fr-CA" sz="16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afin de produire des bénéfices partagés ou de la valeur publique. (Marion, 2018, p. 32).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D6E0001-B49A-9792-4424-84DA09F887B2}"/>
              </a:ext>
            </a:extLst>
          </p:cNvPr>
          <p:cNvSpPr txBox="1"/>
          <p:nvPr/>
        </p:nvSpPr>
        <p:spPr>
          <a:xfrm>
            <a:off x="5003480" y="3917977"/>
            <a:ext cx="4011108" cy="1971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Déterminants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organisationnels (organiques)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</a:t>
            </a:r>
            <a:b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CA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interactionnels (relationnels)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(D’Amour </a:t>
            </a:r>
            <a:r>
              <a:rPr lang="fr-CA" sz="16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al., </a:t>
            </a:r>
            <a:r>
              <a:rPr lang="fr-CA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1999)</a:t>
            </a:r>
            <a:r>
              <a:rPr lang="fr-CA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20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/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>
            <p:custDataLst>
              <p:tags r:id="rId2"/>
            </p:custDataLst>
          </p:nvPr>
        </p:nvGrpSpPr>
        <p:grpSpPr>
          <a:xfrm>
            <a:off x="755576" y="1415218"/>
            <a:ext cx="7632848" cy="4606070"/>
            <a:chOff x="323528" y="757360"/>
            <a:chExt cx="6192688" cy="375176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MÉTHODE D’ANALYSE EN GROUPE (MAG)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32F497-DE25-96F8-A14A-B2128EE7CC72}"/>
              </a:ext>
            </a:extLst>
          </p:cNvPr>
          <p:cNvSpPr txBox="1"/>
          <p:nvPr/>
        </p:nvSpPr>
        <p:spPr>
          <a:xfrm>
            <a:off x="1446978" y="1811589"/>
            <a:ext cx="704631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Aptos" panose="020B0004020202020204" pitchFamily="34" charset="0"/>
              </a:rPr>
              <a:t>Objectif</a:t>
            </a:r>
            <a:r>
              <a:rPr lang="fr-FR" sz="2000" dirty="0">
                <a:latin typeface="Aptos" panose="020B0004020202020204" pitchFamily="34" charset="0"/>
              </a:rPr>
              <a:t> </a:t>
            </a:r>
          </a:p>
          <a:p>
            <a:r>
              <a:rPr lang="fr-FR" dirty="0">
                <a:latin typeface="Aptos" panose="020B0004020202020204" pitchFamily="34" charset="0"/>
              </a:rPr>
              <a:t>Méthode qui permet d’étudier les enjeux relatifs au domaine de l'intervention publique, domaine dans lequel des acteurs ayant des positions et des points de vue différents sont appelés à travailler de concert sur les mêmes problématiques (Van Campenhoudt </a:t>
            </a:r>
            <a:r>
              <a:rPr lang="fr-FR" i="1" dirty="0">
                <a:latin typeface="Aptos" panose="020B0004020202020204" pitchFamily="34" charset="0"/>
              </a:rPr>
              <a:t>et al</a:t>
            </a:r>
            <a:r>
              <a:rPr lang="fr-FR" dirty="0">
                <a:latin typeface="Aptos" panose="020B0004020202020204" pitchFamily="34" charset="0"/>
              </a:rPr>
              <a:t>., 2005; </a:t>
            </a:r>
            <a:r>
              <a:rPr lang="fr-FR" dirty="0" err="1">
                <a:latin typeface="Aptos" panose="020B0004020202020204" pitchFamily="34" charset="0"/>
              </a:rPr>
              <a:t>Franssen</a:t>
            </a:r>
            <a:r>
              <a:rPr lang="fr-FR" dirty="0">
                <a:latin typeface="Aptos" panose="020B0004020202020204" pitchFamily="34" charset="0"/>
              </a:rPr>
              <a:t> </a:t>
            </a:r>
            <a:r>
              <a:rPr lang="fr-FR" i="1" dirty="0">
                <a:latin typeface="Aptos" panose="020B0004020202020204" pitchFamily="34" charset="0"/>
              </a:rPr>
              <a:t>et al</a:t>
            </a:r>
            <a:r>
              <a:rPr lang="fr-FR" dirty="0">
                <a:latin typeface="Aptos" panose="020B0004020202020204" pitchFamily="34" charset="0"/>
              </a:rPr>
              <a:t>., 2014).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r>
              <a:rPr lang="fr-FR" sz="2000" b="1" dirty="0">
                <a:latin typeface="Aptos" panose="020B0004020202020204" pitchFamily="34" charset="0"/>
              </a:rPr>
              <a:t>Postulat de base</a:t>
            </a:r>
          </a:p>
          <a:p>
            <a:r>
              <a:rPr lang="fr-FR" dirty="0">
                <a:latin typeface="Aptos" panose="020B0004020202020204" pitchFamily="34" charset="0"/>
              </a:rPr>
              <a:t>Les acteurs sociaux qui évoluent directement sur le terrain sont les mieux placés pour identifier les enjeux auxquels ils sont confrontés et pour mieux problématiser les objets d'étude.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r>
              <a:rPr lang="fr-FR" sz="2000" b="1" dirty="0">
                <a:latin typeface="Aptos" panose="020B0004020202020204" pitchFamily="34" charset="0"/>
              </a:rPr>
              <a:t>Démarche de co-construction</a:t>
            </a:r>
          </a:p>
          <a:p>
            <a:r>
              <a:rPr lang="fr-FR" dirty="0">
                <a:latin typeface="Aptos" panose="020B0004020202020204" pitchFamily="34" charset="0"/>
              </a:rPr>
              <a:t>Approche qui permet d'éviter le clivage habituel entre chercheurs et participants, en privilégiant une </a:t>
            </a:r>
            <a:r>
              <a:rPr lang="fr-FR" b="1" dirty="0">
                <a:latin typeface="Aptos" panose="020B0004020202020204" pitchFamily="34" charset="0"/>
              </a:rPr>
              <a:t>approche collaborative</a:t>
            </a:r>
            <a:r>
              <a:rPr lang="fr-FR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11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53874-D4FD-D4CD-6378-56BA90EA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>
            <a:extLst>
              <a:ext uri="{FF2B5EF4-FFF2-40B4-BE49-F238E27FC236}">
                <a16:creationId xmlns:a16="http://schemas.microsoft.com/office/drawing/2014/main" id="{A443CB8B-779F-AAEE-F75B-9F1E5CAA0E1A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A82CFF8-DD97-D191-7A63-5C37CDC3E8A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44DF67-A6A3-8056-95FA-EF0C19A37F1C}"/>
                </a:ext>
              </a:extLst>
            </p:cNvPr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6B47CEF-A193-24AE-3235-70FFD072317B}"/>
                </a:ext>
              </a:extLst>
            </p:cNvPr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00F4C1A-1FF9-CE91-92FA-535C49AA9F6B}"/>
                </a:ext>
              </a:extLst>
            </p:cNvPr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904B09E-4C76-BBC0-41B4-ADF4A57FB2C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77BB4B-258B-B524-DE99-4F4FE1BA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ASPECTS LOGISTIQUES DE LA MAG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4ECAD1-AA38-AE96-FDD2-2F584EE9ABAA}"/>
              </a:ext>
            </a:extLst>
          </p:cNvPr>
          <p:cNvSpPr txBox="1"/>
          <p:nvPr/>
        </p:nvSpPr>
        <p:spPr>
          <a:xfrm>
            <a:off x="990584" y="1527690"/>
            <a:ext cx="792757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Aptos" panose="020B0004020202020204" pitchFamily="34" charset="0"/>
              </a:rPr>
              <a:t>Déroulement</a:t>
            </a:r>
          </a:p>
          <a:p>
            <a:r>
              <a:rPr lang="fr-FR" dirty="0">
                <a:latin typeface="Aptos" panose="020B0004020202020204" pitchFamily="34" charset="0"/>
              </a:rPr>
              <a:t>Une activité d'analyse en groupe de 3 jours a été organisée en juin 2022 à laquelle ont participés 8 intervenants et 3 chercheurs. 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r>
              <a:rPr lang="fr-FR" sz="2000" b="1" dirty="0">
                <a:latin typeface="Aptos" panose="020B0004020202020204" pitchFamily="34" charset="0"/>
              </a:rPr>
              <a:t>Participants</a:t>
            </a:r>
          </a:p>
          <a:p>
            <a:r>
              <a:rPr lang="fr-FR" dirty="0">
                <a:latin typeface="Aptos" panose="020B0004020202020204" pitchFamily="34" charset="0"/>
              </a:rPr>
              <a:t>Les intervenants retenus provenaient des milieux suivants: maison de transition, justice (tribunaux), justice réparatrice, centre jeunesse, dépendance, employabilité, hébergement (itinérance) et santé mentale.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r>
              <a:rPr lang="fr-FR" sz="2000" b="1" dirty="0">
                <a:latin typeface="Aptos" panose="020B0004020202020204" pitchFamily="34" charset="0"/>
              </a:rPr>
              <a:t>Préparation des récits</a:t>
            </a:r>
          </a:p>
          <a:p>
            <a:r>
              <a:rPr lang="fr-FR" dirty="0">
                <a:latin typeface="Aptos" panose="020B0004020202020204" pitchFamily="34" charset="0"/>
              </a:rPr>
              <a:t>Chacun des participants est invité à préparer un récit inspiré d'une expérience personnelle vécue comme un défi ou un enjeu relatif à l'accompagnement des personnes judiciarisées.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r>
              <a:rPr lang="fr-FR" sz="2000" b="1" dirty="0">
                <a:latin typeface="Aptos" panose="020B0004020202020204" pitchFamily="34" charset="0"/>
              </a:rPr>
              <a:t>Sélection des récits</a:t>
            </a:r>
          </a:p>
          <a:p>
            <a:r>
              <a:rPr lang="fr-FR" dirty="0">
                <a:latin typeface="Aptos" panose="020B0004020202020204" pitchFamily="34" charset="0"/>
              </a:rPr>
              <a:t>Les participants ont entendu les 8 récits, et ensuite sélectionné collectivement 3 récits qui seront par la suite analysés en profondeur.</a:t>
            </a:r>
          </a:p>
        </p:txBody>
      </p:sp>
    </p:spTree>
    <p:extLst>
      <p:ext uri="{BB962C8B-B14F-4D97-AF65-F5344CB8AC3E}">
        <p14:creationId xmlns:p14="http://schemas.microsoft.com/office/powerpoint/2010/main" val="249893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FCA21-CDFD-1B9C-AC08-86D5B478E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>
            <a:extLst>
              <a:ext uri="{FF2B5EF4-FFF2-40B4-BE49-F238E27FC236}">
                <a16:creationId xmlns:a16="http://schemas.microsoft.com/office/drawing/2014/main" id="{3FD6DE00-EF19-085E-3977-277A44B42731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AC09BA4-06A4-E78B-565B-3385421980A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8CDB17-804E-C9DF-A5B2-8E42F953B265}"/>
                </a:ext>
              </a:extLst>
            </p:cNvPr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688DBD4-5F6C-6CD1-F4F8-E9C291069454}"/>
                </a:ext>
              </a:extLst>
            </p:cNvPr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C2674884-9580-11B0-D19E-995F0B77DB59}"/>
                </a:ext>
              </a:extLst>
            </p:cNvPr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E74851F-B407-E8E2-DE83-2BDA4A8C6C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E87C9BE-C9B6-CD2F-5239-279F1030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Récit #1 : Quand la jeunesse te rattrape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F4D7FE-5D12-00CB-1E20-18DE5757E023}"/>
              </a:ext>
            </a:extLst>
          </p:cNvPr>
          <p:cNvSpPr txBox="1"/>
          <p:nvPr/>
        </p:nvSpPr>
        <p:spPr>
          <a:xfrm>
            <a:off x="978560" y="1415218"/>
            <a:ext cx="728552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Aptos" panose="020B0004020202020204" pitchFamily="34" charset="0"/>
              </a:rPr>
              <a:t>Quelques éléments clés du récit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r>
              <a:rPr lang="fr-FR" sz="1600" dirty="0">
                <a:latin typeface="Aptos" panose="020B0004020202020204" pitchFamily="34" charset="0"/>
              </a:rPr>
              <a:t>Lucas est un jeune adulte qui éprouve des problèmes de dépendance et qui a déjà été impliqué dans des activités délinquantes.</a:t>
            </a:r>
          </a:p>
          <a:p>
            <a:r>
              <a:rPr lang="fr-FR" sz="1600" dirty="0">
                <a:latin typeface="Aptos" panose="020B0004020202020204" pitchFamily="34" charset="0"/>
              </a:rPr>
              <a:t>Dès l’âge de 10 ans, Lucas consomme déjà du cannabis et de l’alcool que ses parents lui fournissent.</a:t>
            </a:r>
          </a:p>
          <a:p>
            <a:r>
              <a:rPr lang="fr-FR" sz="1600" dirty="0">
                <a:latin typeface="Aptos" panose="020B0004020202020204" pitchFamily="34" charset="0"/>
              </a:rPr>
              <a:t>À 21 ans il coupe les ponts avec ses parents et amis, change et vie et commence à fréquenter un organisme communautaire. </a:t>
            </a:r>
          </a:p>
          <a:p>
            <a:r>
              <a:rPr lang="fr-FR" sz="1600" dirty="0">
                <a:latin typeface="Aptos" panose="020B0004020202020204" pitchFamily="34" charset="0"/>
              </a:rPr>
              <a:t>Va en thérapie, se trouve un emploi et un logement, toujours avec l’accompagnement de cet organisme.</a:t>
            </a:r>
          </a:p>
          <a:p>
            <a:r>
              <a:rPr lang="fr-FR" sz="1600" dirty="0">
                <a:latin typeface="Aptos" panose="020B0004020202020204" pitchFamily="34" charset="0"/>
              </a:rPr>
              <a:t>Arrestation et comparution en lien avec délit commis alors qu’il avait 18 ans.</a:t>
            </a:r>
          </a:p>
          <a:p>
            <a:r>
              <a:rPr lang="fr-FR" sz="1600" dirty="0">
                <a:latin typeface="Aptos" panose="020B0004020202020204" pitchFamily="34" charset="0"/>
              </a:rPr>
              <a:t>Reçoit une sentence de huit mois d’emprisonnement.</a:t>
            </a:r>
          </a:p>
          <a:p>
            <a:r>
              <a:rPr lang="fr-FR" sz="1600" dirty="0">
                <a:latin typeface="Aptos" panose="020B0004020202020204" pitchFamily="34" charset="0"/>
              </a:rPr>
              <a:t>À la sortie de détention, Lucas constate qu'il a perdu son logement, son emploi et ses biens personnels.</a:t>
            </a:r>
          </a:p>
          <a:p>
            <a:r>
              <a:rPr lang="fr-FR" sz="1600" dirty="0">
                <a:latin typeface="Aptos" panose="020B0004020202020204" pitchFamily="34" charset="0"/>
              </a:rPr>
              <a:t>Se tourne donc vers l’aide sociale, mais les délais d’attente se prolongent. </a:t>
            </a:r>
          </a:p>
          <a:p>
            <a:r>
              <a:rPr lang="fr-FR" sz="1600" dirty="0">
                <a:latin typeface="Aptos" panose="020B0004020202020204" pitchFamily="34" charset="0"/>
              </a:rPr>
              <a:t>Complètement découragé, Lucas en vient à poser un geste de désespoir en vandalisant une voiture de police, avec l'intention d'être arrêté et de retourner en prison.</a:t>
            </a:r>
          </a:p>
          <a:p>
            <a:r>
              <a:rPr lang="fr-FR" sz="1600" dirty="0">
                <a:latin typeface="Aptos" panose="020B0004020202020204" pitchFamily="34" charset="0"/>
              </a:rPr>
              <a:t>À sa sortie de détention, il récupère son courrier que l’organisme avait gardé pour lui et apprend que sa demande d'aide sociale avait été retenue.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19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A8F47-E514-F6B2-5484-7272EFE71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>
            <a:extLst>
              <a:ext uri="{FF2B5EF4-FFF2-40B4-BE49-F238E27FC236}">
                <a16:creationId xmlns:a16="http://schemas.microsoft.com/office/drawing/2014/main" id="{54921F4B-14CF-5FAB-DE5D-49F32A4102A3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8B337B3-86D4-3D61-2C79-CC2C7437D25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B2A8B9-A0FA-1016-0690-48E5BAE1AA4B}"/>
                </a:ext>
              </a:extLst>
            </p:cNvPr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0253C097-3F9B-94CC-A875-50CFC984BE8D}"/>
                </a:ext>
              </a:extLst>
            </p:cNvPr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5A1A3DD-602A-A4E0-1C51-03B3D3DE6515}"/>
                </a:ext>
              </a:extLst>
            </p:cNvPr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13EE6D8-545C-C34C-3337-C3281050CB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C3CCAF-F0F9-D7FF-955A-38FB31E44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ANALYSE DU RÉCIT (1)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3B672C-3EDE-56F9-15CB-8270C675507B}"/>
              </a:ext>
            </a:extLst>
          </p:cNvPr>
          <p:cNvSpPr txBox="1"/>
          <p:nvPr/>
        </p:nvSpPr>
        <p:spPr>
          <a:xfrm>
            <a:off x="992970" y="1225689"/>
            <a:ext cx="73807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ptos" panose="020B0004020202020204" pitchFamily="34" charset="0"/>
              </a:rPr>
              <a:t>L’analyse en groupe du récit de Lucas conduit les participants à émettre 4 principaux constats :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latin typeface="Aptos" panose="020B0004020202020204" pitchFamily="34" charset="0"/>
              </a:rPr>
              <a:t>Premier constat </a:t>
            </a:r>
          </a:p>
          <a:p>
            <a:pPr lvl="1"/>
            <a:r>
              <a:rPr lang="fr-FR" dirty="0">
                <a:latin typeface="Aptos" panose="020B0004020202020204" pitchFamily="34" charset="0"/>
              </a:rPr>
              <a:t>Le système n'a pas réussi à déceler à temps les difficultés auxquelles Lucas était confronté depuis son enfance.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latin typeface="Aptos" panose="020B0004020202020204" pitchFamily="34" charset="0"/>
              </a:rPr>
              <a:t>Deuxième constat</a:t>
            </a:r>
          </a:p>
          <a:p>
            <a:pPr lvl="1"/>
            <a:r>
              <a:rPr lang="fr-FR" dirty="0">
                <a:latin typeface="Aptos" panose="020B0004020202020204" pitchFamily="34" charset="0"/>
              </a:rPr>
              <a:t>On connaît peu de choses sur la trajectoire de services de Lucas, ce qui semble indiquer qu'il n'aurait bénéficié d'aucun service ou accompagnement avant de déménager dans la nouvelle ville.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latin typeface="Aptos" panose="020B0004020202020204" pitchFamily="34" charset="0"/>
              </a:rPr>
              <a:t>Troisième constat</a:t>
            </a:r>
          </a:p>
          <a:p>
            <a:pPr lvl="1"/>
            <a:r>
              <a:rPr lang="fr-FR" dirty="0">
                <a:latin typeface="Aptos" panose="020B0004020202020204" pitchFamily="34" charset="0"/>
              </a:rPr>
              <a:t>Les intervenants de l'organisme communautaire, bien qu'ayant été toujours présents pour Lucas, semblent avoir travaillé de façon isolée, sans contacts avec les intervenants du système de justice.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latin typeface="Aptos" panose="020B0004020202020204" pitchFamily="34" charset="0"/>
              </a:rPr>
              <a:t>Quatrième constat </a:t>
            </a:r>
          </a:p>
          <a:p>
            <a:pPr lvl="1"/>
            <a:r>
              <a:rPr lang="fr-FR" dirty="0">
                <a:latin typeface="Aptos" panose="020B0004020202020204" pitchFamily="34" charset="0"/>
              </a:rPr>
              <a:t>Il est souvent compliqué pour les personnes judiciarisées et les personnes vulnérables de se retrouver dans les lourdeurs administratives et les délais excessifs du système de prestation de services.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64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13A0A-7C8F-6D20-A4D9-CC6945A0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reso-filigrane">
            <a:extLst>
              <a:ext uri="{FF2B5EF4-FFF2-40B4-BE49-F238E27FC236}">
                <a16:creationId xmlns:a16="http://schemas.microsoft.com/office/drawing/2014/main" id="{197956D7-634E-D922-3FAA-E50FBF84E92B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5476875" cy="5191125"/>
          </a:xfrm>
          <a:prstGeom prst="rect">
            <a:avLst/>
          </a:prstGeom>
          <a:noFill/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9CA3DF7-9578-B6D3-C12F-6F16243A2C9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38964" y="1268760"/>
            <a:ext cx="6192688" cy="3751760"/>
            <a:chOff x="323528" y="757360"/>
            <a:chExt cx="6192688" cy="37517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DC1F52-725A-C803-D2A8-BA75D6100C8D}"/>
                </a:ext>
              </a:extLst>
            </p:cNvPr>
            <p:cNvSpPr/>
            <p:nvPr/>
          </p:nvSpPr>
          <p:spPr>
            <a:xfrm rot="10800000">
              <a:off x="332858" y="776021"/>
              <a:ext cx="542290" cy="316230"/>
            </a:xfrm>
            <a:prstGeom prst="rect">
              <a:avLst/>
            </a:prstGeom>
            <a:gradFill flip="none" rotWithShape="1">
              <a:gsLst>
                <a:gs pos="95000">
                  <a:srgbClr val="338B37"/>
                </a:gs>
                <a:gs pos="72000">
                  <a:srgbClr val="338B37"/>
                </a:gs>
                <a:gs pos="8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E2C7BFA-58D4-3FD6-DC77-C7B7BE706544}"/>
                </a:ext>
              </a:extLst>
            </p:cNvPr>
            <p:cNvCxnSpPr/>
            <p:nvPr/>
          </p:nvCxnSpPr>
          <p:spPr>
            <a:xfrm flipH="1">
              <a:off x="323528" y="757360"/>
              <a:ext cx="6192688" cy="933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703CFF2-6064-6B5C-38A5-790DCF268721}"/>
                </a:ext>
              </a:extLst>
            </p:cNvPr>
            <p:cNvCxnSpPr/>
            <p:nvPr/>
          </p:nvCxnSpPr>
          <p:spPr>
            <a:xfrm flipV="1">
              <a:off x="323528" y="757360"/>
              <a:ext cx="0" cy="375176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338B37"/>
                  </a:gs>
                  <a:gs pos="34000">
                    <a:srgbClr val="338B37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4E4DFA-8508-C163-A83A-02C5E6FBE8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0800000">
            <a:off x="-18236" y="6531610"/>
            <a:ext cx="9144000" cy="326390"/>
          </a:xfrm>
          <a:prstGeom prst="rect">
            <a:avLst/>
          </a:prstGeom>
          <a:gradFill flip="none" rotWithShape="1">
            <a:gsLst>
              <a:gs pos="95000">
                <a:srgbClr val="338B37"/>
              </a:gs>
              <a:gs pos="72000">
                <a:srgbClr val="338B37"/>
              </a:gs>
              <a:gs pos="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61483B-03FF-9A27-851D-CAFCE9FC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65" y="587087"/>
            <a:ext cx="8229600" cy="828131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atin typeface="Aptos" panose="020B0004020202020204" pitchFamily="34" charset="0"/>
              </a:rPr>
              <a:t>ANALYSE DU RÉCIT (2)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872C2-53E7-A098-3707-997C95FBA01F}"/>
              </a:ext>
            </a:extLst>
          </p:cNvPr>
          <p:cNvSpPr txBox="1"/>
          <p:nvPr/>
        </p:nvSpPr>
        <p:spPr>
          <a:xfrm>
            <a:off x="588365" y="1665667"/>
            <a:ext cx="715197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000" dirty="0"/>
              <a:t>Deux grandes approches de l'intervention qui émergent des échanges et des discussions :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B97636E-3D76-44F2-04E2-8FF357C77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90757"/>
              </p:ext>
            </p:extLst>
          </p:nvPr>
        </p:nvGraphicFramePr>
        <p:xfrm>
          <a:off x="947937" y="2996947"/>
          <a:ext cx="7296466" cy="271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233">
                  <a:extLst>
                    <a:ext uri="{9D8B030D-6E8A-4147-A177-3AD203B41FA5}">
                      <a16:colId xmlns:a16="http://schemas.microsoft.com/office/drawing/2014/main" val="1686029028"/>
                    </a:ext>
                  </a:extLst>
                </a:gridCol>
                <a:gridCol w="3648233">
                  <a:extLst>
                    <a:ext uri="{9D8B030D-6E8A-4147-A177-3AD203B41FA5}">
                      <a16:colId xmlns:a16="http://schemas.microsoft.com/office/drawing/2014/main" val="698091496"/>
                    </a:ext>
                  </a:extLst>
                </a:gridCol>
              </a:tblGrid>
              <a:tr h="43327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Première approche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Seconde approche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56906"/>
                  </a:ext>
                </a:extLst>
              </a:tr>
              <a:tr h="433276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dirty="0"/>
                        <a:t>Clientèle volontaire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dirty="0"/>
                        <a:t>Accompagnement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dirty="0"/>
                        <a:t>Suivi à long terme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dirty="0"/>
                        <a:t>Système inadapté et complexe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dirty="0"/>
                        <a:t>Responsabilité du système 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Clientèle non-volontaire</a:t>
                      </a:r>
                      <a:endParaRPr lang="fr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levier</a:t>
                      </a:r>
                      <a:endParaRPr lang="fr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ponctuelle</a:t>
                      </a:r>
                      <a:endParaRPr lang="fr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Système encadrant</a:t>
                      </a:r>
                      <a:endParaRPr lang="fr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Responsabilité individuelle</a:t>
                      </a:r>
                      <a:endParaRPr lang="fr-C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786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19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2381</Words>
  <Application>Microsoft Office PowerPoint</Application>
  <PresentationFormat>Affichage à l'écran (4:3)</PresentationFormat>
  <Paragraphs>180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UQTR</dc:creator>
  <cp:lastModifiedBy>Paquette, Danielle</cp:lastModifiedBy>
  <cp:revision>80</cp:revision>
  <cp:lastPrinted>2026-03-31T12:57:59Z</cp:lastPrinted>
  <dcterms:created xsi:type="dcterms:W3CDTF">2018-11-20T18:25:39Z</dcterms:created>
  <dcterms:modified xsi:type="dcterms:W3CDTF">2026-06-03T20:26:31Z</dcterms:modified>
</cp:coreProperties>
</file>